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4"/>
  </p:notesMasterIdLst>
  <p:sldIdLst>
    <p:sldId id="328" r:id="rId2"/>
    <p:sldId id="310" r:id="rId3"/>
    <p:sldId id="367" r:id="rId4"/>
    <p:sldId id="361" r:id="rId5"/>
    <p:sldId id="362" r:id="rId6"/>
    <p:sldId id="363" r:id="rId7"/>
    <p:sldId id="364" r:id="rId8"/>
    <p:sldId id="365" r:id="rId9"/>
    <p:sldId id="366" r:id="rId10"/>
    <p:sldId id="368" r:id="rId11"/>
    <p:sldId id="369" r:id="rId12"/>
    <p:sldId id="346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10"/>
            <p14:sldId id="367"/>
            <p14:sldId id="361"/>
            <p14:sldId id="362"/>
            <p14:sldId id="363"/>
            <p14:sldId id="364"/>
            <p14:sldId id="365"/>
            <p14:sldId id="366"/>
            <p14:sldId id="368"/>
            <p14:sldId id="369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6FF"/>
    <a:srgbClr val="176DEA"/>
    <a:srgbClr val="000000"/>
    <a:srgbClr val="232323"/>
    <a:srgbClr val="434343"/>
    <a:srgbClr val="FFFFFF"/>
    <a:srgbClr val="D4E5FE"/>
    <a:srgbClr val="F8F8F8"/>
    <a:srgbClr val="EAEAEA"/>
    <a:srgbClr val="F83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35"/>
    <p:restoredTop sz="96296"/>
  </p:normalViewPr>
  <p:slideViewPr>
    <p:cSldViewPr snapToGrid="0" snapToObjects="1">
      <p:cViewPr varScale="1">
        <p:scale>
          <a:sx n="144" d="100"/>
          <a:sy n="144" d="100"/>
        </p:scale>
        <p:origin x="663" y="130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207-4D16-A8AE-B2C8D65D1E1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207-4D16-A8AE-B2C8D65D1E1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207-4D16-A8AE-B2C8D65D1E1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207-4D16-A8AE-B2C8D65D1E1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207-4D16-A8AE-B2C8D65D1E1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207-4D16-A8AE-B2C8D65D1E1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Лист1!$A$2:$A$7</c:f>
              <c:strCache>
                <c:ptCount val="6"/>
                <c:pt idx="0">
                  <c:v>Ти - трудоемкость изучения материала, описания задачи</c:v>
                </c:pt>
                <c:pt idx="1">
                  <c:v>Та - трудоемкость разработки алгоритмов решения задачи</c:v>
                </c:pt>
                <c:pt idx="2">
                  <c:v>Тбс - трудоемкость разработки схемы алгоритмов программы</c:v>
                </c:pt>
                <c:pt idx="3">
                  <c:v>Тп - трудоемкость программирования</c:v>
                </c:pt>
                <c:pt idx="4">
                  <c:v>Тот - трудоемкость отладки программы</c:v>
                </c:pt>
                <c:pt idx="5">
                  <c:v>Тд - трудоемкость оформления документации</c:v>
                </c:pt>
              </c:strCache>
            </c:str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16.25</c:v>
                </c:pt>
                <c:pt idx="1">
                  <c:v>28.44</c:v>
                </c:pt>
                <c:pt idx="2">
                  <c:v>7.58</c:v>
                </c:pt>
                <c:pt idx="3">
                  <c:v>37.92</c:v>
                </c:pt>
                <c:pt idx="4">
                  <c:v>11.38</c:v>
                </c:pt>
                <c:pt idx="5">
                  <c:v>14.22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7A-47D9-A0B2-D4A5E204DD7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5475503198209906"/>
          <c:y val="3.3536301793841788E-4"/>
          <c:w val="0.33506179927237117"/>
          <c:h val="0.999329273964123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A15-4FB3-89C6-9C6E163FE31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A15-4FB3-89C6-9C6E163FE31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A15-4FB3-89C6-9C6E163FE31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A15-4FB3-89C6-9C6E163FE31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A15-4FB3-89C6-9C6E163FE317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A15-4FB3-89C6-9C6E163FE317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11D-48EA-B79C-727F47CEB6D2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611D-48EA-B79C-727F47CEB6D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Лист1!$A$2:$A$9</c:f>
              <c:strCache>
                <c:ptCount val="8"/>
                <c:pt idx="0">
                  <c:v>Зосн - зарплата основная</c:v>
                </c:pt>
                <c:pt idx="1">
                  <c:v>Здоп - зарплата дополнительная</c:v>
                </c:pt>
                <c:pt idx="2">
                  <c:v>Св - страховые взносы</c:v>
                </c:pt>
                <c:pt idx="3">
                  <c:v>А - амортизация</c:v>
                </c:pt>
                <c:pt idx="4">
                  <c:v>Э - электроэнергия</c:v>
                </c:pt>
                <c:pt idx="5">
                  <c:v>Нцех - накладные цеховые</c:v>
                </c:pt>
                <c:pt idx="6">
                  <c:v>Нзав - накладные заводские</c:v>
                </c:pt>
                <c:pt idx="7">
                  <c:v>Впр - внепроизводственные расходы</c:v>
                </c:pt>
              </c:strCache>
            </c:strRef>
          </c:cat>
          <c:val>
            <c:numRef>
              <c:f>Лист1!$B$2:$B$9</c:f>
              <c:numCache>
                <c:formatCode>General</c:formatCode>
                <c:ptCount val="8"/>
                <c:pt idx="0">
                  <c:v>81667.490000000005</c:v>
                </c:pt>
                <c:pt idx="1">
                  <c:v>65333</c:v>
                </c:pt>
                <c:pt idx="2">
                  <c:v>44394</c:v>
                </c:pt>
                <c:pt idx="3">
                  <c:v>25000</c:v>
                </c:pt>
                <c:pt idx="4">
                  <c:v>5000</c:v>
                </c:pt>
                <c:pt idx="5">
                  <c:v>114334</c:v>
                </c:pt>
                <c:pt idx="6">
                  <c:v>81667</c:v>
                </c:pt>
                <c:pt idx="7">
                  <c:v>38984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7A-47D9-A0B2-D4A5E204DD7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5475503198209906"/>
          <c:y val="3.3536301793841788E-4"/>
          <c:w val="0.33506179927237117"/>
          <c:h val="0.999329273964123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452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3705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2411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2575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3085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5793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323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055B-A112-458C-AC81-F9EB6B6A1BD3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312C-02D8-46CB-BC37-03531CCDD7BE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8879-E3F2-4537-81EF-522AA72236BA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A2EE9-2C52-42C4-A7E7-438F3153F133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A62-A084-4687-AB49-1202D4086705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57BC-7EC3-423C-890A-3EBFA1721551}" type="datetime1">
              <a:rPr lang="ru-RU" smtClean="0"/>
              <a:t>22.06.2023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7576-CEE1-4E81-9082-97E663092FE4}" type="datetime1">
              <a:rPr lang="ru-RU" smtClean="0"/>
              <a:t>22.06.2023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6A86B-6ADD-4E9A-8235-BFC1A8D0070C}" type="datetime1">
              <a:rPr lang="ru-RU" smtClean="0"/>
              <a:t>22.06.2023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3F34-9C17-48BE-9C17-CC69D95FA73B}" type="datetime1">
              <a:rPr lang="ru-RU" smtClean="0"/>
              <a:t>22.06.2023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1C3D-74EE-47B5-AAD3-23712B208D35}" type="datetime1">
              <a:rPr lang="ru-RU" smtClean="0"/>
              <a:t>22.06.2023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4E196-B651-4ACF-977B-CFAB41345A91}" type="datetime1">
              <a:rPr lang="ru-RU" smtClean="0"/>
              <a:t>22.06.2023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B411A-3BC5-4001-8ACF-8FA8CF5F33F5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4" y="2863768"/>
            <a:ext cx="11211339" cy="113046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Разработка программной системы</a:t>
            </a:r>
          </a:p>
          <a:p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у</a:t>
            </a:r>
            <a:r>
              <a:rPr lang="ru-RU" b="1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даленного </a:t>
            </a:r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управления</a:t>
            </a:r>
            <a:r>
              <a:rPr lang="en-US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файлами и</a:t>
            </a:r>
            <a:endParaRPr lang="en-US" b="1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  <a:p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операционными</a:t>
            </a:r>
            <a:r>
              <a:rPr lang="en-US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системами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6" y="5808814"/>
            <a:ext cx="5316372" cy="9140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176DEA"/>
              </a:buClr>
            </a:pP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Руководитель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: 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Малыхина О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Ю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</a:p>
          <a:p>
            <a:pPr>
              <a:buClr>
                <a:srgbClr val="176DEA"/>
              </a:buClr>
            </a:pP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Разработал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: 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Петрунин А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endParaRPr lang="ru-RU" sz="2400" dirty="0">
              <a:solidFill>
                <a:schemeClr val="bg1">
                  <a:alpha val="50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378750"/>
            <a:ext cx="11211339" cy="65324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Московский государственный технический университет им. Н.Э. Баумана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F69C582-3CCE-48F3-BC2D-9C950F08A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4024453" y="-814363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104" y="2381737"/>
            <a:ext cx="4043960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Экономическое обоснование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22" name="Google Shape;69;p3">
            <a:extLst>
              <a:ext uri="{FF2B5EF4-FFF2-40B4-BE49-F238E27FC236}">
                <a16:creationId xmlns:a16="http://schemas.microsoft.com/office/drawing/2014/main" id="{B17AD42E-542B-440B-9ACA-050D23B92C64}"/>
              </a:ext>
            </a:extLst>
          </p:cNvPr>
          <p:cNvSpPr txBox="1"/>
          <p:nvPr/>
        </p:nvSpPr>
        <p:spPr>
          <a:xfrm>
            <a:off x="5619455" y="253804"/>
            <a:ext cx="4188779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Трудоемкость общая составляет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124</a:t>
            </a: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часа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endParaRPr lang="ru-RU" sz="3000" spc="300" dirty="0">
              <a:solidFill>
                <a:srgbClr val="176DEA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aphicFrame>
        <p:nvGraphicFramePr>
          <p:cNvPr id="14" name="Диаграмма 13">
            <a:extLst>
              <a:ext uri="{FF2B5EF4-FFF2-40B4-BE49-F238E27FC236}">
                <a16:creationId xmlns:a16="http://schemas.microsoft.com/office/drawing/2014/main" id="{D543DABC-08A7-4500-9F62-17C14333F5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1111997"/>
              </p:ext>
            </p:extLst>
          </p:nvPr>
        </p:nvGraphicFramePr>
        <p:xfrm>
          <a:off x="4168386" y="1522667"/>
          <a:ext cx="7866509" cy="4988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Номер слайда 2">
            <a:extLst>
              <a:ext uri="{FF2B5EF4-FFF2-40B4-BE49-F238E27FC236}">
                <a16:creationId xmlns:a16="http://schemas.microsoft.com/office/drawing/2014/main" id="{E43B0576-B724-494D-9063-D88FF5B29186}"/>
              </a:ext>
            </a:extLst>
          </p:cNvPr>
          <p:cNvSpPr txBox="1">
            <a:spLocks/>
          </p:cNvSpPr>
          <p:nvPr/>
        </p:nvSpPr>
        <p:spPr>
          <a:xfrm>
            <a:off x="11328741" y="128885"/>
            <a:ext cx="671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10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143349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4024453" y="-814363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104" y="2381737"/>
            <a:ext cx="4043960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Экономическое обоснование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22" name="Google Shape;69;p3">
            <a:extLst>
              <a:ext uri="{FF2B5EF4-FFF2-40B4-BE49-F238E27FC236}">
                <a16:creationId xmlns:a16="http://schemas.microsoft.com/office/drawing/2014/main" id="{B17AD42E-542B-440B-9ACA-050D23B92C64}"/>
              </a:ext>
            </a:extLst>
          </p:cNvPr>
          <p:cNvSpPr txBox="1"/>
          <p:nvPr/>
        </p:nvSpPr>
        <p:spPr>
          <a:xfrm>
            <a:off x="5619455" y="253804"/>
            <a:ext cx="6328130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Себестоимость общая составляет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428834.76 </a:t>
            </a:r>
            <a:r>
              <a:rPr lang="ru-RU" sz="3000" spc="300" dirty="0" err="1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руб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. </a:t>
            </a:r>
          </a:p>
        </p:txBody>
      </p:sp>
      <p:graphicFrame>
        <p:nvGraphicFramePr>
          <p:cNvPr id="14" name="Диаграмма 13">
            <a:extLst>
              <a:ext uri="{FF2B5EF4-FFF2-40B4-BE49-F238E27FC236}">
                <a16:creationId xmlns:a16="http://schemas.microsoft.com/office/drawing/2014/main" id="{D543DABC-08A7-4500-9F62-17C14333F5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9934387"/>
              </p:ext>
            </p:extLst>
          </p:nvPr>
        </p:nvGraphicFramePr>
        <p:xfrm>
          <a:off x="4168386" y="1522667"/>
          <a:ext cx="7866509" cy="4988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Номер слайда 2">
            <a:extLst>
              <a:ext uri="{FF2B5EF4-FFF2-40B4-BE49-F238E27FC236}">
                <a16:creationId xmlns:a16="http://schemas.microsoft.com/office/drawing/2014/main" id="{2403DA36-A5C6-411B-8461-51865FE13632}"/>
              </a:ext>
            </a:extLst>
          </p:cNvPr>
          <p:cNvSpPr txBox="1">
            <a:spLocks/>
          </p:cNvSpPr>
          <p:nvPr/>
        </p:nvSpPr>
        <p:spPr>
          <a:xfrm>
            <a:off x="11328741" y="128885"/>
            <a:ext cx="671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11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4154738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6" y="2792052"/>
            <a:ext cx="11211339" cy="11304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S Sector Regular" pitchFamily="2" charset="0"/>
                <a:ea typeface="+mj-ea"/>
                <a:cs typeface="ALS Sector Regular" pitchFamily="2" charset="0"/>
              </a:rPr>
              <a:t>Спасибо!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6" y="6062207"/>
            <a:ext cx="53163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6DEA"/>
              </a:buClr>
              <a:buSzTx/>
              <a:buFontTx/>
              <a:buNone/>
              <a:tabLst/>
              <a:defRPr/>
            </a:pPr>
            <a:r>
              <a:rPr lang="ru-RU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Петрунин А</a:t>
            </a:r>
            <a:r>
              <a:rPr lang="en-US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r>
              <a:rPr lang="ru-RU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Р</a:t>
            </a:r>
            <a:r>
              <a:rPr lang="en-US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0"/>
                </a:prstClr>
              </a:solidFill>
              <a:effectLst/>
              <a:uLnTx/>
              <a:uFillTx/>
              <a:latin typeface="ALS Sector Regular" pitchFamily="2" charset="0"/>
              <a:ea typeface="+mn-ea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77492F9-72BF-4849-83F6-E1BFA9105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926" y="1192162"/>
            <a:ext cx="4076340" cy="3705763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1972694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565" y="549391"/>
            <a:ext cx="4735407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Цель дипломного</a:t>
            </a:r>
            <a:b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проектирования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678565" y="2647937"/>
            <a:ext cx="4617712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8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Разработка системы удаленного управления файлами и операционными системами для обеспечения эффективной и безопасной удаленной работы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CE6A6CB-E783-4E2F-B4EE-C6F6697BF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1440" y="128885"/>
            <a:ext cx="478536" cy="365125"/>
          </a:xfrm>
        </p:spPr>
        <p:txBody>
          <a:bodyPr/>
          <a:lstStyle/>
          <a:p>
            <a:fld id="{1363E1C1-A028-4D4E-A8C8-9214D2A1B6C2}" type="slidenum">
              <a:rPr lang="ru-RU" sz="3200" smtClean="0"/>
              <a:t>2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122716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B5C040C-351C-43F5-B0A0-A78731DDF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4848" y="1953241"/>
            <a:ext cx="4264163" cy="2842775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1867539" y="-869861"/>
            <a:ext cx="9864226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3712" y="416971"/>
            <a:ext cx="504349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Задачи выпускной</a:t>
            </a:r>
            <a:b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квалификационной работы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789592" y="2036924"/>
            <a:ext cx="5404174" cy="1762021"/>
            <a:chOff x="762431" y="2364209"/>
            <a:chExt cx="3304363" cy="1762021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364209"/>
              <a:ext cx="2816400" cy="1762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8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Произвести анализ предметной области</a:t>
              </a:r>
              <a:endParaRPr lang="en-US" sz="28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789592" y="4121588"/>
            <a:ext cx="5306408" cy="900246"/>
            <a:chOff x="762431" y="3979321"/>
            <a:chExt cx="3304363" cy="900246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3979321"/>
              <a:ext cx="2816400" cy="900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8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Разработать интерфейс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782252" y="2977817"/>
            <a:ext cx="5313748" cy="1762021"/>
            <a:chOff x="755091" y="2956319"/>
            <a:chExt cx="3304363" cy="1762021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2956319"/>
              <a:ext cx="2816400" cy="1762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8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Осуществить проектирование программного продукта</a:t>
              </a:r>
            </a:p>
          </p:txBody>
        </p: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4EA88BD7-EDAD-4FEA-9A45-A669BAC25DEF}"/>
              </a:ext>
            </a:extLst>
          </p:cNvPr>
          <p:cNvGrpSpPr/>
          <p:nvPr/>
        </p:nvGrpSpPr>
        <p:grpSpPr>
          <a:xfrm>
            <a:off x="789592" y="4691203"/>
            <a:ext cx="5306408" cy="1331134"/>
            <a:chOff x="755091" y="3171763"/>
            <a:chExt cx="3304363" cy="1331134"/>
          </a:xfrm>
        </p:grpSpPr>
        <p:cxnSp>
          <p:nvCxnSpPr>
            <p:cNvPr id="29" name="Google Shape;55;p2">
              <a:extLst>
                <a:ext uri="{FF2B5EF4-FFF2-40B4-BE49-F238E27FC236}">
                  <a16:creationId xmlns:a16="http://schemas.microsoft.com/office/drawing/2014/main" id="{F638947F-1FC9-42C6-8F06-A0FB5EEC3690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0" name="Google Shape;56;p2">
              <a:extLst>
                <a:ext uri="{FF2B5EF4-FFF2-40B4-BE49-F238E27FC236}">
                  <a16:creationId xmlns:a16="http://schemas.microsoft.com/office/drawing/2014/main" id="{A7681046-9F65-40E0-B98B-E06C9B2F6714}"/>
                </a:ext>
              </a:extLst>
            </p:cNvPr>
            <p:cNvSpPr txBox="1"/>
            <p:nvPr/>
          </p:nvSpPr>
          <p:spPr>
            <a:xfrm>
              <a:off x="1243054" y="3171763"/>
              <a:ext cx="2816400" cy="13311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8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Определить экономическую эффективность</a:t>
              </a:r>
            </a:p>
          </p:txBody>
        </p:sp>
      </p:grpSp>
      <p:sp>
        <p:nvSpPr>
          <p:cNvPr id="20" name="Номер слайда 2">
            <a:extLst>
              <a:ext uri="{FF2B5EF4-FFF2-40B4-BE49-F238E27FC236}">
                <a16:creationId xmlns:a16="http://schemas.microsoft.com/office/drawing/2014/main" id="{10123034-B802-4931-A876-80226949185A}"/>
              </a:ext>
            </a:extLst>
          </p:cNvPr>
          <p:cNvSpPr txBox="1">
            <a:spLocks/>
          </p:cNvSpPr>
          <p:nvPr/>
        </p:nvSpPr>
        <p:spPr>
          <a:xfrm>
            <a:off x="11521440" y="128885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3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033403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id="{CFBC5AB2-1024-3A3C-6270-9ABB16559385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Google Shape;69;p3">
            <a:extLst>
              <a:ext uri="{FF2B5EF4-FFF2-40B4-BE49-F238E27FC236}">
                <a16:creationId xmlns:a16="http://schemas.microsoft.com/office/drawing/2014/main" id="{9D1B7587-3C4E-6690-5B19-A0CCEFBD5C2F}"/>
              </a:ext>
            </a:extLst>
          </p:cNvPr>
          <p:cNvSpPr txBox="1"/>
          <p:nvPr/>
        </p:nvSpPr>
        <p:spPr>
          <a:xfrm>
            <a:off x="5086273" y="249975"/>
            <a:ext cx="37566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4169E2"/>
                </a:solidFill>
              </a:rPr>
              <a:t>КЛИЕНТСКАЯ ЧАСТЬ</a:t>
            </a:r>
            <a:endParaRPr sz="2400" dirty="0">
              <a:solidFill>
                <a:srgbClr val="4169E2"/>
              </a:solidFill>
            </a:endParaRPr>
          </a:p>
        </p:txBody>
      </p:sp>
      <p:grpSp>
        <p:nvGrpSpPr>
          <p:cNvPr id="79" name="Группа 78">
            <a:extLst>
              <a:ext uri="{FF2B5EF4-FFF2-40B4-BE49-F238E27FC236}">
                <a16:creationId xmlns:a16="http://schemas.microsoft.com/office/drawing/2014/main" id="{D7F3A093-4446-459E-A579-5E01635BE7A0}"/>
              </a:ext>
            </a:extLst>
          </p:cNvPr>
          <p:cNvGrpSpPr/>
          <p:nvPr/>
        </p:nvGrpSpPr>
        <p:grpSpPr>
          <a:xfrm>
            <a:off x="4998673" y="696171"/>
            <a:ext cx="2983305" cy="1478732"/>
            <a:chOff x="6214455" y="5154226"/>
            <a:chExt cx="2983305" cy="1478732"/>
          </a:xfrm>
        </p:grpSpPr>
        <p:grpSp>
          <p:nvGrpSpPr>
            <p:cNvPr id="81" name="Группа 80">
              <a:extLst>
                <a:ext uri="{FF2B5EF4-FFF2-40B4-BE49-F238E27FC236}">
                  <a16:creationId xmlns:a16="http://schemas.microsoft.com/office/drawing/2014/main" id="{E1981115-0715-409D-B472-619E5367467F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83" name="Google Shape;82;p10">
                <a:extLst>
                  <a:ext uri="{FF2B5EF4-FFF2-40B4-BE49-F238E27FC236}">
                    <a16:creationId xmlns:a16="http://schemas.microsoft.com/office/drawing/2014/main" id="{F700E33C-FD23-4D07-A4A4-954866BB85D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A9D5AF7C-922E-49DF-84FF-92F457C3E96F}"/>
                  </a:ext>
                </a:extLst>
              </p:cNvPr>
              <p:cNvSpPr txBox="1"/>
              <p:nvPr/>
            </p:nvSpPr>
            <p:spPr>
              <a:xfrm>
                <a:off x="611917" y="1094871"/>
                <a:ext cx="2435264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Библиотека для создания пользовательского интерфейса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07B033B0-91BC-4E04-9466-97085F62C190}"/>
                  </a:ext>
                </a:extLst>
              </p:cNvPr>
              <p:cNvSpPr txBox="1"/>
              <p:nvPr/>
            </p:nvSpPr>
            <p:spPr>
              <a:xfrm>
                <a:off x="611917" y="731107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React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82" name="Овал 81">
              <a:extLst>
                <a:ext uri="{FF2B5EF4-FFF2-40B4-BE49-F238E27FC236}">
                  <a16:creationId xmlns:a16="http://schemas.microsoft.com/office/drawing/2014/main" id="{4743E303-1087-4F5C-B0E0-3CA37BC7374E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87" name="Группа 86">
            <a:extLst>
              <a:ext uri="{FF2B5EF4-FFF2-40B4-BE49-F238E27FC236}">
                <a16:creationId xmlns:a16="http://schemas.microsoft.com/office/drawing/2014/main" id="{315A3A0B-40C0-44F3-A3BD-6162045B90E2}"/>
              </a:ext>
            </a:extLst>
          </p:cNvPr>
          <p:cNvGrpSpPr/>
          <p:nvPr/>
        </p:nvGrpSpPr>
        <p:grpSpPr>
          <a:xfrm>
            <a:off x="8335986" y="696171"/>
            <a:ext cx="2983305" cy="1478732"/>
            <a:chOff x="6214455" y="5154226"/>
            <a:chExt cx="2983305" cy="1478732"/>
          </a:xfrm>
        </p:grpSpPr>
        <p:grpSp>
          <p:nvGrpSpPr>
            <p:cNvPr id="89" name="Группа 88">
              <a:extLst>
                <a:ext uri="{FF2B5EF4-FFF2-40B4-BE49-F238E27FC236}">
                  <a16:creationId xmlns:a16="http://schemas.microsoft.com/office/drawing/2014/main" id="{710B4B66-6A14-4AF4-AEF3-DD9E81EA0E0B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91" name="Google Shape;82;p10">
                <a:extLst>
                  <a:ext uri="{FF2B5EF4-FFF2-40B4-BE49-F238E27FC236}">
                    <a16:creationId xmlns:a16="http://schemas.microsoft.com/office/drawing/2014/main" id="{FDE5A273-6CFB-42C0-AE16-8E73155D16BE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D674E353-E13C-4378-AEFF-4A258C55AC31}"/>
                  </a:ext>
                </a:extLst>
              </p:cNvPr>
              <p:cNvSpPr txBox="1"/>
              <p:nvPr/>
            </p:nvSpPr>
            <p:spPr>
              <a:xfrm>
                <a:off x="611916" y="1121150"/>
                <a:ext cx="2279199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Типизированный язык разработки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,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основанный на 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JavaScript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88C09B8C-7FCA-4C21-9BB8-BFAAAA15DD1D}"/>
                  </a:ext>
                </a:extLst>
              </p:cNvPr>
              <p:cNvSpPr txBox="1"/>
              <p:nvPr/>
            </p:nvSpPr>
            <p:spPr>
              <a:xfrm>
                <a:off x="611917" y="726351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TypeScript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90" name="Овал 89">
              <a:extLst>
                <a:ext uri="{FF2B5EF4-FFF2-40B4-BE49-F238E27FC236}">
                  <a16:creationId xmlns:a16="http://schemas.microsoft.com/office/drawing/2014/main" id="{C2F3CEEB-4B2F-4DCD-8A90-28CA533BD730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pic>
        <p:nvPicPr>
          <p:cNvPr id="94" name="Picture 2" descr="Reddit - Dive into anything">
            <a:extLst>
              <a:ext uri="{FF2B5EF4-FFF2-40B4-BE49-F238E27FC236}">
                <a16:creationId xmlns:a16="http://schemas.microsoft.com/office/drawing/2014/main" id="{EE34C372-D742-4111-9BD6-D2FE6F989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308" y="782748"/>
            <a:ext cx="546070" cy="54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991E9F9-A27F-4765-B0D2-B2A05ACA2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5337" y="852463"/>
            <a:ext cx="406640" cy="406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Google Shape;69;p3">
            <a:extLst>
              <a:ext uri="{FF2B5EF4-FFF2-40B4-BE49-F238E27FC236}">
                <a16:creationId xmlns:a16="http://schemas.microsoft.com/office/drawing/2014/main" id="{A069F99C-61C8-418C-AAB9-AD5B23C4B41D}"/>
              </a:ext>
            </a:extLst>
          </p:cNvPr>
          <p:cNvSpPr txBox="1"/>
          <p:nvPr/>
        </p:nvSpPr>
        <p:spPr>
          <a:xfrm>
            <a:off x="5086273" y="2475564"/>
            <a:ext cx="37566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4169E2"/>
                </a:solidFill>
              </a:rPr>
              <a:t>СЕРВЕРНАЯ ЧАСТЬ</a:t>
            </a:r>
            <a:endParaRPr sz="2400" dirty="0">
              <a:solidFill>
                <a:srgbClr val="4169E2"/>
              </a:solidFill>
            </a:endParaRPr>
          </a:p>
        </p:txBody>
      </p:sp>
      <p:grpSp>
        <p:nvGrpSpPr>
          <p:cNvPr id="96" name="Группа 95">
            <a:extLst>
              <a:ext uri="{FF2B5EF4-FFF2-40B4-BE49-F238E27FC236}">
                <a16:creationId xmlns:a16="http://schemas.microsoft.com/office/drawing/2014/main" id="{1D873F06-77D1-41EE-8369-A5C4C65F3514}"/>
              </a:ext>
            </a:extLst>
          </p:cNvPr>
          <p:cNvGrpSpPr/>
          <p:nvPr/>
        </p:nvGrpSpPr>
        <p:grpSpPr>
          <a:xfrm>
            <a:off x="4998673" y="2921760"/>
            <a:ext cx="2983305" cy="1478732"/>
            <a:chOff x="6214455" y="5154226"/>
            <a:chExt cx="2983305" cy="1478732"/>
          </a:xfrm>
        </p:grpSpPr>
        <p:grpSp>
          <p:nvGrpSpPr>
            <p:cNvPr id="97" name="Группа 96">
              <a:extLst>
                <a:ext uri="{FF2B5EF4-FFF2-40B4-BE49-F238E27FC236}">
                  <a16:creationId xmlns:a16="http://schemas.microsoft.com/office/drawing/2014/main" id="{FCB861EB-2D64-49E8-8E80-4170B70BD2C2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99" name="Google Shape;82;p10">
                <a:extLst>
                  <a:ext uri="{FF2B5EF4-FFF2-40B4-BE49-F238E27FC236}">
                    <a16:creationId xmlns:a16="http://schemas.microsoft.com/office/drawing/2014/main" id="{ADEE2465-D2B8-4D24-9522-492AB1FA3089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9C9A2E43-0124-44BF-831D-358F7A284AE5}"/>
                  </a:ext>
                </a:extLst>
              </p:cNvPr>
              <p:cNvSpPr txBox="1"/>
              <p:nvPr/>
            </p:nvSpPr>
            <p:spPr>
              <a:xfrm>
                <a:off x="600632" y="1113556"/>
                <a:ext cx="2435264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Один из самых быстрых фреймворков для построения 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API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8F7F5095-4DEE-404A-8AFC-B0657E3CFA35}"/>
                  </a:ext>
                </a:extLst>
              </p:cNvPr>
              <p:cNvSpPr txBox="1"/>
              <p:nvPr/>
            </p:nvSpPr>
            <p:spPr>
              <a:xfrm>
                <a:off x="600632" y="721397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Fastify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98" name="Овал 97">
              <a:extLst>
                <a:ext uri="{FF2B5EF4-FFF2-40B4-BE49-F238E27FC236}">
                  <a16:creationId xmlns:a16="http://schemas.microsoft.com/office/drawing/2014/main" id="{C1A723F4-D168-468E-9078-F70ECCA4E860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02" name="Группа 101">
            <a:extLst>
              <a:ext uri="{FF2B5EF4-FFF2-40B4-BE49-F238E27FC236}">
                <a16:creationId xmlns:a16="http://schemas.microsoft.com/office/drawing/2014/main" id="{0E0C2A11-A715-464F-9F53-A132321E08B1}"/>
              </a:ext>
            </a:extLst>
          </p:cNvPr>
          <p:cNvGrpSpPr/>
          <p:nvPr/>
        </p:nvGrpSpPr>
        <p:grpSpPr>
          <a:xfrm>
            <a:off x="8335986" y="2921760"/>
            <a:ext cx="2983305" cy="1478732"/>
            <a:chOff x="6214455" y="5154226"/>
            <a:chExt cx="2983305" cy="1478732"/>
          </a:xfrm>
        </p:grpSpPr>
        <p:grpSp>
          <p:nvGrpSpPr>
            <p:cNvPr id="103" name="Группа 102">
              <a:extLst>
                <a:ext uri="{FF2B5EF4-FFF2-40B4-BE49-F238E27FC236}">
                  <a16:creationId xmlns:a16="http://schemas.microsoft.com/office/drawing/2014/main" id="{E07A4E06-F760-4B58-BE24-47B9C9FEDA14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05" name="Google Shape;82;p10">
                <a:extLst>
                  <a:ext uri="{FF2B5EF4-FFF2-40B4-BE49-F238E27FC236}">
                    <a16:creationId xmlns:a16="http://schemas.microsoft.com/office/drawing/2014/main" id="{DB2C4EA0-F46F-4296-8DB3-D259ABC12DA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5E3C7DC7-7342-481E-A2C0-354375EDAB13}"/>
                  </a:ext>
                </a:extLst>
              </p:cNvPr>
              <p:cNvSpPr txBox="1"/>
              <p:nvPr/>
            </p:nvSpPr>
            <p:spPr>
              <a:xfrm>
                <a:off x="611916" y="1079583"/>
                <a:ext cx="2492605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Инструмент для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взаимодействия</a:t>
                </a:r>
                <a:endPara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endParaRP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c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базой данных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A7A56484-853B-4E99-B822-92185855683E}"/>
                  </a:ext>
                </a:extLst>
              </p:cNvPr>
              <p:cNvSpPr txBox="1"/>
              <p:nvPr/>
            </p:nvSpPr>
            <p:spPr>
              <a:xfrm>
                <a:off x="611917" y="705055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Sequelize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04" name="Овал 103">
              <a:extLst>
                <a:ext uri="{FF2B5EF4-FFF2-40B4-BE49-F238E27FC236}">
                  <a16:creationId xmlns:a16="http://schemas.microsoft.com/office/drawing/2014/main" id="{FB44D3B9-ADF2-4435-A556-F7DC2984457B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10" name="Google Shape;69;p3">
            <a:extLst>
              <a:ext uri="{FF2B5EF4-FFF2-40B4-BE49-F238E27FC236}">
                <a16:creationId xmlns:a16="http://schemas.microsoft.com/office/drawing/2014/main" id="{7328C2D3-E9F7-493B-9239-A786E2FEC579}"/>
              </a:ext>
            </a:extLst>
          </p:cNvPr>
          <p:cNvSpPr txBox="1"/>
          <p:nvPr/>
        </p:nvSpPr>
        <p:spPr>
          <a:xfrm>
            <a:off x="5086273" y="4681303"/>
            <a:ext cx="37566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4169E2"/>
                </a:solidFill>
              </a:rPr>
              <a:t>ОСТАЛЬНОЕ</a:t>
            </a:r>
            <a:endParaRPr sz="2400" dirty="0">
              <a:solidFill>
                <a:srgbClr val="4169E2"/>
              </a:solidFill>
            </a:endParaRPr>
          </a:p>
        </p:txBody>
      </p:sp>
      <p:grpSp>
        <p:nvGrpSpPr>
          <p:cNvPr id="111" name="Группа 110">
            <a:extLst>
              <a:ext uri="{FF2B5EF4-FFF2-40B4-BE49-F238E27FC236}">
                <a16:creationId xmlns:a16="http://schemas.microsoft.com/office/drawing/2014/main" id="{8562A0F1-A1CF-4C92-A575-A1D4D4FD1C41}"/>
              </a:ext>
            </a:extLst>
          </p:cNvPr>
          <p:cNvGrpSpPr/>
          <p:nvPr/>
        </p:nvGrpSpPr>
        <p:grpSpPr>
          <a:xfrm>
            <a:off x="4998673" y="5127499"/>
            <a:ext cx="2983305" cy="1478732"/>
            <a:chOff x="6214455" y="5154226"/>
            <a:chExt cx="2983305" cy="1478732"/>
          </a:xfrm>
        </p:grpSpPr>
        <p:grpSp>
          <p:nvGrpSpPr>
            <p:cNvPr id="112" name="Группа 111">
              <a:extLst>
                <a:ext uri="{FF2B5EF4-FFF2-40B4-BE49-F238E27FC236}">
                  <a16:creationId xmlns:a16="http://schemas.microsoft.com/office/drawing/2014/main" id="{A1BCF9AF-4045-44F9-B9B2-E7DE0B3BF86B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14" name="Google Shape;82;p10">
                <a:extLst>
                  <a:ext uri="{FF2B5EF4-FFF2-40B4-BE49-F238E27FC236}">
                    <a16:creationId xmlns:a16="http://schemas.microsoft.com/office/drawing/2014/main" id="{AFC46934-913B-40FA-845F-D2047D9C1F08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E2D2E96E-4F89-4F45-934E-911E44C08866}"/>
                  </a:ext>
                </a:extLst>
              </p:cNvPr>
              <p:cNvSpPr txBox="1"/>
              <p:nvPr/>
            </p:nvSpPr>
            <p:spPr>
              <a:xfrm>
                <a:off x="611917" y="1114221"/>
                <a:ext cx="2435264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Удобный и технологичный хостинг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, VDS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так и 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VPS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серверов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EDD144BF-051F-4E88-92E3-BA7405A40450}"/>
                  </a:ext>
                </a:extLst>
              </p:cNvPr>
              <p:cNvSpPr txBox="1"/>
              <p:nvPr/>
            </p:nvSpPr>
            <p:spPr>
              <a:xfrm>
                <a:off x="611917" y="732765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FirstVDS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13" name="Овал 112">
              <a:extLst>
                <a:ext uri="{FF2B5EF4-FFF2-40B4-BE49-F238E27FC236}">
                  <a16:creationId xmlns:a16="http://schemas.microsoft.com/office/drawing/2014/main" id="{AA6901A8-0F75-4815-8092-F04165D12F09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030" name="Picture 6" descr="Хостинг FirstVDS (Firstvds.ru)">
            <a:extLst>
              <a:ext uri="{FF2B5EF4-FFF2-40B4-BE49-F238E27FC236}">
                <a16:creationId xmlns:a16="http://schemas.microsoft.com/office/drawing/2014/main" id="{78ABCD92-14BF-44A4-930A-AC5A6DF2E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7016" y="5237570"/>
            <a:ext cx="508656" cy="50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5" name="Группа 124">
            <a:extLst>
              <a:ext uri="{FF2B5EF4-FFF2-40B4-BE49-F238E27FC236}">
                <a16:creationId xmlns:a16="http://schemas.microsoft.com/office/drawing/2014/main" id="{5B4DDFF4-5B27-42FD-9B59-7D644A177DA7}"/>
              </a:ext>
            </a:extLst>
          </p:cNvPr>
          <p:cNvGrpSpPr/>
          <p:nvPr/>
        </p:nvGrpSpPr>
        <p:grpSpPr>
          <a:xfrm>
            <a:off x="8335986" y="5127499"/>
            <a:ext cx="2983305" cy="1478732"/>
            <a:chOff x="6214455" y="5154226"/>
            <a:chExt cx="2983305" cy="1478732"/>
          </a:xfrm>
        </p:grpSpPr>
        <p:grpSp>
          <p:nvGrpSpPr>
            <p:cNvPr id="126" name="Группа 125">
              <a:extLst>
                <a:ext uri="{FF2B5EF4-FFF2-40B4-BE49-F238E27FC236}">
                  <a16:creationId xmlns:a16="http://schemas.microsoft.com/office/drawing/2014/main" id="{B904B018-803C-458A-B04A-D3028E20B64F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28" name="Google Shape;82;p10">
                <a:extLst>
                  <a:ext uri="{FF2B5EF4-FFF2-40B4-BE49-F238E27FC236}">
                    <a16:creationId xmlns:a16="http://schemas.microsoft.com/office/drawing/2014/main" id="{15806C78-F090-4198-9794-C580169F68C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06612E85-DA03-4004-8ADB-32FD507AEE8D}"/>
                  </a:ext>
                </a:extLst>
              </p:cNvPr>
              <p:cNvSpPr txBox="1"/>
              <p:nvPr/>
            </p:nvSpPr>
            <p:spPr>
              <a:xfrm>
                <a:off x="611917" y="1079583"/>
                <a:ext cx="2435264" cy="573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Быстрая и удобная база данных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35159D18-7D63-47C5-9EE8-92D57645024C}"/>
                  </a:ext>
                </a:extLst>
              </p:cNvPr>
              <p:cNvSpPr txBox="1"/>
              <p:nvPr/>
            </p:nvSpPr>
            <p:spPr>
              <a:xfrm>
                <a:off x="611917" y="725838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PostgreSQL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27" name="Овал 126">
              <a:extLst>
                <a:ext uri="{FF2B5EF4-FFF2-40B4-BE49-F238E27FC236}">
                  <a16:creationId xmlns:a16="http://schemas.microsoft.com/office/drawing/2014/main" id="{BFC89913-7CAD-40C5-8F0C-C07202DE3207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AutoShape 8" descr="Fastify Vector Logo - Download Free SVG Icon | Worldvectorlogo">
            <a:extLst>
              <a:ext uri="{FF2B5EF4-FFF2-40B4-BE49-F238E27FC236}">
                <a16:creationId xmlns:a16="http://schemas.microsoft.com/office/drawing/2014/main" id="{633CC6C3-E847-4AB2-8957-3B0507CB44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10" descr="Fastify Vector Logo - Download Free SVG Icon | Worldvectorlogo">
            <a:extLst>
              <a:ext uri="{FF2B5EF4-FFF2-40B4-BE49-F238E27FC236}">
                <a16:creationId xmlns:a16="http://schemas.microsoft.com/office/drawing/2014/main" id="{811CB7B5-8901-4FC9-89B4-26EBF54CDEF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ABD229B-5C29-4952-B0DC-D5E2E3D0C1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48308" y="3118086"/>
            <a:ext cx="508764" cy="327847"/>
          </a:xfrm>
          <a:prstGeom prst="rect">
            <a:avLst/>
          </a:prstGeom>
        </p:spPr>
      </p:pic>
      <p:pic>
        <p:nvPicPr>
          <p:cNvPr id="1038" name="Picture 14" descr="Sequelize Logo PNG Vector (SVG) Free Download">
            <a:extLst>
              <a:ext uri="{FF2B5EF4-FFF2-40B4-BE49-F238E27FC236}">
                <a16:creationId xmlns:a16="http://schemas.microsoft.com/office/drawing/2014/main" id="{1EF90D65-C50E-43DA-98EE-AA5FE995F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7544" y="2998773"/>
            <a:ext cx="499878" cy="576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PostgreSQL - Wikipedia">
            <a:extLst>
              <a:ext uri="{FF2B5EF4-FFF2-40B4-BE49-F238E27FC236}">
                <a16:creationId xmlns:a16="http://schemas.microsoft.com/office/drawing/2014/main" id="{F162E2A8-5D92-45C9-BE48-7B0753630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4515" y="5257988"/>
            <a:ext cx="493242" cy="50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Заголовок 1">
            <a:extLst>
              <a:ext uri="{FF2B5EF4-FFF2-40B4-BE49-F238E27FC236}">
                <a16:creationId xmlns:a16="http://schemas.microsoft.com/office/drawing/2014/main" id="{9F074A33-7137-45E3-B39A-61CA13132E3C}"/>
              </a:ext>
            </a:extLst>
          </p:cNvPr>
          <p:cNvSpPr txBox="1">
            <a:spLocks/>
          </p:cNvSpPr>
          <p:nvPr/>
        </p:nvSpPr>
        <p:spPr>
          <a:xfrm>
            <a:off x="96798" y="2412251"/>
            <a:ext cx="3917146" cy="174982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Инструментарий</a:t>
            </a:r>
          </a:p>
        </p:txBody>
      </p:sp>
      <p:sp>
        <p:nvSpPr>
          <p:cNvPr id="52" name="Номер слайда 2">
            <a:extLst>
              <a:ext uri="{FF2B5EF4-FFF2-40B4-BE49-F238E27FC236}">
                <a16:creationId xmlns:a16="http://schemas.microsoft.com/office/drawing/2014/main" id="{F09CB8DC-8023-4883-9D4E-67F02C581181}"/>
              </a:ext>
            </a:extLst>
          </p:cNvPr>
          <p:cNvSpPr txBox="1">
            <a:spLocks/>
          </p:cNvSpPr>
          <p:nvPr/>
        </p:nvSpPr>
        <p:spPr>
          <a:xfrm>
            <a:off x="11521440" y="128885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4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214223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DCF96FA-98E6-E2E9-FEA8-646100BD33D2}"/>
              </a:ext>
            </a:extLst>
          </p:cNvPr>
          <p:cNvSpPr/>
          <p:nvPr/>
        </p:nvSpPr>
        <p:spPr>
          <a:xfrm>
            <a:off x="4424020" y="133350"/>
            <a:ext cx="7458762" cy="659130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 dirty="0"/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18" y="2554087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Структура</a:t>
            </a:r>
            <a:b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программы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9" name="Номер слайда 2">
            <a:extLst>
              <a:ext uri="{FF2B5EF4-FFF2-40B4-BE49-F238E27FC236}">
                <a16:creationId xmlns:a16="http://schemas.microsoft.com/office/drawing/2014/main" id="{CC92EF61-3F4F-4801-B5E6-9BEB8596EC3B}"/>
              </a:ext>
            </a:extLst>
          </p:cNvPr>
          <p:cNvSpPr txBox="1">
            <a:spLocks/>
          </p:cNvSpPr>
          <p:nvPr/>
        </p:nvSpPr>
        <p:spPr>
          <a:xfrm>
            <a:off x="11282172" y="213106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5</a:t>
            </a:fld>
            <a:endParaRPr lang="ru-RU" sz="32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3194EC2-8650-42C9-B140-17201624A83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370" y="1361420"/>
            <a:ext cx="6056062" cy="41690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2391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20" y="2299456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Функции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B79673A-CCD9-4404-83BB-D400CC9A75EF}"/>
              </a:ext>
            </a:extLst>
          </p:cNvPr>
          <p:cNvGrpSpPr/>
          <p:nvPr/>
        </p:nvGrpSpPr>
        <p:grpSpPr>
          <a:xfrm>
            <a:off x="4730522" y="924816"/>
            <a:ext cx="2622671" cy="1347283"/>
            <a:chOff x="550834" y="663388"/>
            <a:chExt cx="2622671" cy="1347283"/>
          </a:xfrm>
        </p:grpSpPr>
        <p:sp>
          <p:nvSpPr>
            <p:cNvPr id="12" name="Google Shape;82;p10">
              <a:extLst>
                <a:ext uri="{FF2B5EF4-FFF2-40B4-BE49-F238E27FC236}">
                  <a16:creationId xmlns:a16="http://schemas.microsoft.com/office/drawing/2014/main" id="{720A977A-4A0E-4402-A9B9-3F580629BD2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09AA9B7-312B-46AF-8FE7-04E7C99526D0}"/>
                </a:ext>
              </a:extLst>
            </p:cNvPr>
            <p:cNvSpPr txBox="1"/>
            <p:nvPr/>
          </p:nvSpPr>
          <p:spPr>
            <a:xfrm>
              <a:off x="611916" y="1128077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пользователю войти использую его существующие данные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3E65791-D911-4FFD-B4CD-5C20AD924E8E}"/>
                </a:ext>
              </a:extLst>
            </p:cNvPr>
            <p:cNvSpPr txBox="1"/>
            <p:nvPr/>
          </p:nvSpPr>
          <p:spPr>
            <a:xfrm>
              <a:off x="611917" y="689233"/>
              <a:ext cx="227920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Авторизация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1D5CDED7-54C0-43C6-9E20-0ED3725FAF16}"/>
              </a:ext>
            </a:extLst>
          </p:cNvPr>
          <p:cNvGrpSpPr/>
          <p:nvPr/>
        </p:nvGrpSpPr>
        <p:grpSpPr>
          <a:xfrm>
            <a:off x="8152704" y="924815"/>
            <a:ext cx="2622671" cy="1347283"/>
            <a:chOff x="550834" y="663388"/>
            <a:chExt cx="2622671" cy="1347283"/>
          </a:xfrm>
        </p:grpSpPr>
        <p:sp>
          <p:nvSpPr>
            <p:cNvPr id="17" name="Google Shape;82;p10">
              <a:extLst>
                <a:ext uri="{FF2B5EF4-FFF2-40B4-BE49-F238E27FC236}">
                  <a16:creationId xmlns:a16="http://schemas.microsoft.com/office/drawing/2014/main" id="{D1B5C39E-46DF-418A-8F13-8C941ABC12F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028F6B-E33B-410E-9EBB-0BC843B514B5}"/>
                </a:ext>
              </a:extLst>
            </p:cNvPr>
            <p:cNvSpPr txBox="1"/>
            <p:nvPr/>
          </p:nvSpPr>
          <p:spPr>
            <a:xfrm>
              <a:off x="611916" y="1114221"/>
              <a:ext cx="2518382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пользователю зарегистрироваться в приложении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2768ED2-7308-4223-AFAC-BA0C5DC8A735}"/>
                </a:ext>
              </a:extLst>
            </p:cNvPr>
            <p:cNvSpPr txBox="1"/>
            <p:nvPr/>
          </p:nvSpPr>
          <p:spPr>
            <a:xfrm>
              <a:off x="611917" y="705056"/>
              <a:ext cx="227920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Регистрация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B489D07-7BD8-41E1-BEF2-01EF6AAD71EC}"/>
              </a:ext>
            </a:extLst>
          </p:cNvPr>
          <p:cNvGrpSpPr/>
          <p:nvPr/>
        </p:nvGrpSpPr>
        <p:grpSpPr>
          <a:xfrm>
            <a:off x="4730522" y="2647337"/>
            <a:ext cx="2622671" cy="1347283"/>
            <a:chOff x="550834" y="663388"/>
            <a:chExt cx="2622671" cy="1347283"/>
          </a:xfrm>
        </p:grpSpPr>
        <p:sp>
          <p:nvSpPr>
            <p:cNvPr id="21" name="Google Shape;82;p10">
              <a:extLst>
                <a:ext uri="{FF2B5EF4-FFF2-40B4-BE49-F238E27FC236}">
                  <a16:creationId xmlns:a16="http://schemas.microsoft.com/office/drawing/2014/main" id="{0081BE07-2F38-40A6-A0B5-0B49E601E1C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D8C8BB3-6C58-4E53-B840-D7C0C9D768EF}"/>
                </a:ext>
              </a:extLst>
            </p:cNvPr>
            <p:cNvSpPr txBox="1"/>
            <p:nvPr/>
          </p:nvSpPr>
          <p:spPr>
            <a:xfrm>
              <a:off x="611916" y="1107295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разделять соединения по группам</a:t>
              </a:r>
              <a:r>
                <a: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для удобства навигации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EA6F24-E57D-492A-9EE4-EA39B4B4A84A}"/>
                </a:ext>
              </a:extLst>
            </p:cNvPr>
            <p:cNvSpPr txBox="1"/>
            <p:nvPr/>
          </p:nvSpPr>
          <p:spPr>
            <a:xfrm>
              <a:off x="611917" y="732764"/>
              <a:ext cx="227920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Создание группы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26790422-690D-4B2B-B354-2CB063C50C0B}"/>
              </a:ext>
            </a:extLst>
          </p:cNvPr>
          <p:cNvGrpSpPr/>
          <p:nvPr/>
        </p:nvGrpSpPr>
        <p:grpSpPr>
          <a:xfrm>
            <a:off x="8152704" y="2647336"/>
            <a:ext cx="2622671" cy="1347283"/>
            <a:chOff x="550834" y="663388"/>
            <a:chExt cx="2622671" cy="1347283"/>
          </a:xfrm>
        </p:grpSpPr>
        <p:sp>
          <p:nvSpPr>
            <p:cNvPr id="25" name="Google Shape;82;p10">
              <a:extLst>
                <a:ext uri="{FF2B5EF4-FFF2-40B4-BE49-F238E27FC236}">
                  <a16:creationId xmlns:a16="http://schemas.microsoft.com/office/drawing/2014/main" id="{1879A25F-412C-406B-8DBC-E7DB38DAC09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4181859-F5B2-4896-B628-C1630D0B5CCF}"/>
                </a:ext>
              </a:extLst>
            </p:cNvPr>
            <p:cNvSpPr txBox="1"/>
            <p:nvPr/>
          </p:nvSpPr>
          <p:spPr>
            <a:xfrm>
              <a:off x="604989" y="1128077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Основной функционал приложения</a:t>
              </a:r>
              <a:r>
                <a: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для подключения к серверам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FD797C1-4476-4A63-A99D-005012529347}"/>
                </a:ext>
              </a:extLst>
            </p:cNvPr>
            <p:cNvSpPr txBox="1"/>
            <p:nvPr/>
          </p:nvSpPr>
          <p:spPr>
            <a:xfrm>
              <a:off x="611917" y="705057"/>
              <a:ext cx="2561588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Создание соединений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2CE4849-1587-4010-9E1B-633680B14DDE}"/>
              </a:ext>
            </a:extLst>
          </p:cNvPr>
          <p:cNvGrpSpPr/>
          <p:nvPr/>
        </p:nvGrpSpPr>
        <p:grpSpPr>
          <a:xfrm>
            <a:off x="4730522" y="4369858"/>
            <a:ext cx="2622671" cy="1563326"/>
            <a:chOff x="550834" y="663388"/>
            <a:chExt cx="2622671" cy="1563326"/>
          </a:xfrm>
        </p:grpSpPr>
        <p:sp>
          <p:nvSpPr>
            <p:cNvPr id="29" name="Google Shape;82;p10">
              <a:extLst>
                <a:ext uri="{FF2B5EF4-FFF2-40B4-BE49-F238E27FC236}">
                  <a16:creationId xmlns:a16="http://schemas.microsoft.com/office/drawing/2014/main" id="{8D068ED3-B4A4-4FDB-9108-F069C4766120}"/>
                </a:ext>
              </a:extLst>
            </p:cNvPr>
            <p:cNvSpPr/>
            <p:nvPr/>
          </p:nvSpPr>
          <p:spPr>
            <a:xfrm>
              <a:off x="550834" y="663388"/>
              <a:ext cx="2622671" cy="1563326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9B0293D-B817-4024-9B17-E6D78C846575}"/>
                </a:ext>
              </a:extLst>
            </p:cNvPr>
            <p:cNvSpPr txBox="1"/>
            <p:nvPr/>
          </p:nvSpPr>
          <p:spPr>
            <a:xfrm>
              <a:off x="611916" y="1086511"/>
              <a:ext cx="2469454" cy="10688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Используя свою учетную запись</a:t>
              </a:r>
              <a:r>
                <a: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можно получить доступ к соединениям с любого устройства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59E5647-C4E2-45DA-A34D-22D0ABF6685D}"/>
                </a:ext>
              </a:extLst>
            </p:cNvPr>
            <p:cNvSpPr txBox="1"/>
            <p:nvPr/>
          </p:nvSpPr>
          <p:spPr>
            <a:xfrm>
              <a:off x="611916" y="711982"/>
              <a:ext cx="2530535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Синхронизация данных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0BEBB533-CFD2-4882-B1E3-6ABD31B36D58}"/>
              </a:ext>
            </a:extLst>
          </p:cNvPr>
          <p:cNvGrpSpPr/>
          <p:nvPr/>
        </p:nvGrpSpPr>
        <p:grpSpPr>
          <a:xfrm>
            <a:off x="8152704" y="4369857"/>
            <a:ext cx="2695407" cy="1347283"/>
            <a:chOff x="550834" y="663388"/>
            <a:chExt cx="2695407" cy="1347283"/>
          </a:xfrm>
        </p:grpSpPr>
        <p:sp>
          <p:nvSpPr>
            <p:cNvPr id="33" name="Google Shape;82;p10">
              <a:extLst>
                <a:ext uri="{FF2B5EF4-FFF2-40B4-BE49-F238E27FC236}">
                  <a16:creationId xmlns:a16="http://schemas.microsoft.com/office/drawing/2014/main" id="{9B4763D7-FCA8-4BF4-BD16-C58CA75F9C28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A813BA0-1583-4EC3-8433-03E765F50B27}"/>
                </a:ext>
              </a:extLst>
            </p:cNvPr>
            <p:cNvSpPr txBox="1"/>
            <p:nvPr/>
          </p:nvSpPr>
          <p:spPr>
            <a:xfrm>
              <a:off x="577280" y="1044945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быстро ориентироваться в приложении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2B940E0-A504-4606-8857-DFD1B2792804}"/>
                </a:ext>
              </a:extLst>
            </p:cNvPr>
            <p:cNvSpPr txBox="1"/>
            <p:nvPr/>
          </p:nvSpPr>
          <p:spPr>
            <a:xfrm>
              <a:off x="556501" y="705059"/>
              <a:ext cx="268974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Продуманный интерфейс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sp>
        <p:nvSpPr>
          <p:cNvPr id="36" name="Номер слайда 2">
            <a:extLst>
              <a:ext uri="{FF2B5EF4-FFF2-40B4-BE49-F238E27FC236}">
                <a16:creationId xmlns:a16="http://schemas.microsoft.com/office/drawing/2014/main" id="{420D6E59-5AB4-4E0B-A263-0287939213D3}"/>
              </a:ext>
            </a:extLst>
          </p:cNvPr>
          <p:cNvSpPr txBox="1">
            <a:spLocks/>
          </p:cNvSpPr>
          <p:nvPr/>
        </p:nvSpPr>
        <p:spPr>
          <a:xfrm>
            <a:off x="11521440" y="128885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6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366698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634E1173-2999-9B73-21B6-3ACAF2D84624}"/>
              </a:ext>
            </a:extLst>
          </p:cNvPr>
          <p:cNvSpPr txBox="1"/>
          <p:nvPr/>
        </p:nvSpPr>
        <p:spPr>
          <a:xfrm>
            <a:off x="400474" y="544804"/>
            <a:ext cx="5374683" cy="77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44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РЕЗУЛЬТАТ РАБОТЫ</a:t>
            </a:r>
          </a:p>
        </p:txBody>
      </p:sp>
      <p:sp>
        <p:nvSpPr>
          <p:cNvPr id="17" name="Google Shape;69;p3">
            <a:extLst>
              <a:ext uri="{FF2B5EF4-FFF2-40B4-BE49-F238E27FC236}">
                <a16:creationId xmlns:a16="http://schemas.microsoft.com/office/drawing/2014/main" id="{414298D1-E7A5-E014-FE3A-97C7FFBE5699}"/>
              </a:ext>
            </a:extLst>
          </p:cNvPr>
          <p:cNvSpPr txBox="1"/>
          <p:nvPr/>
        </p:nvSpPr>
        <p:spPr>
          <a:xfrm>
            <a:off x="400474" y="1323479"/>
            <a:ext cx="5104033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Главный экран и консоль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54030C-A58F-4769-9E27-E5A423438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78" y="2934119"/>
            <a:ext cx="5554579" cy="363920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ED74C6-E0ED-4A7E-AD79-F94E2DE34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934120"/>
            <a:ext cx="5554579" cy="3639207"/>
          </a:xfrm>
          <a:prstGeom prst="rect">
            <a:avLst/>
          </a:prstGeom>
        </p:spPr>
      </p:pic>
      <p:sp>
        <p:nvSpPr>
          <p:cNvPr id="7" name="Номер слайда 2">
            <a:extLst>
              <a:ext uri="{FF2B5EF4-FFF2-40B4-BE49-F238E27FC236}">
                <a16:creationId xmlns:a16="http://schemas.microsoft.com/office/drawing/2014/main" id="{85CACB7C-2E27-41A1-9A07-E3EE80BCA531}"/>
              </a:ext>
            </a:extLst>
          </p:cNvPr>
          <p:cNvSpPr txBox="1">
            <a:spLocks/>
          </p:cNvSpPr>
          <p:nvPr/>
        </p:nvSpPr>
        <p:spPr>
          <a:xfrm>
            <a:off x="11521440" y="128885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7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19445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54030C-A58F-4769-9E27-E5A4234380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00474" y="2934120"/>
            <a:ext cx="5554579" cy="363920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ED74C6-E0ED-4A7E-AD79-F94E2DE341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2934120"/>
            <a:ext cx="5554579" cy="3639206"/>
          </a:xfrm>
          <a:prstGeom prst="rect">
            <a:avLst/>
          </a:prstGeom>
        </p:spPr>
      </p:pic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95674B07-1B86-D899-E299-A6575E85EEC9}"/>
              </a:ext>
            </a:extLst>
          </p:cNvPr>
          <p:cNvSpPr txBox="1"/>
          <p:nvPr/>
        </p:nvSpPr>
        <p:spPr>
          <a:xfrm>
            <a:off x="400474" y="544804"/>
            <a:ext cx="5374683" cy="77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44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РЕЗУЛЬТАТ РАБОТЫ</a:t>
            </a:r>
          </a:p>
        </p:txBody>
      </p:sp>
      <p:sp>
        <p:nvSpPr>
          <p:cNvPr id="7" name="Google Shape;69;p3">
            <a:extLst>
              <a:ext uri="{FF2B5EF4-FFF2-40B4-BE49-F238E27FC236}">
                <a16:creationId xmlns:a16="http://schemas.microsoft.com/office/drawing/2014/main" id="{24DE5072-5F56-8BD2-8882-4CEB90DEED7C}"/>
              </a:ext>
            </a:extLst>
          </p:cNvPr>
          <p:cNvSpPr txBox="1"/>
          <p:nvPr/>
        </p:nvSpPr>
        <p:spPr>
          <a:xfrm>
            <a:off x="400474" y="1323479"/>
            <a:ext cx="6317197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Создание группы и соединения</a:t>
            </a:r>
          </a:p>
        </p:txBody>
      </p:sp>
      <p:sp>
        <p:nvSpPr>
          <p:cNvPr id="8" name="Номер слайда 2">
            <a:extLst>
              <a:ext uri="{FF2B5EF4-FFF2-40B4-BE49-F238E27FC236}">
                <a16:creationId xmlns:a16="http://schemas.microsoft.com/office/drawing/2014/main" id="{9016C258-3159-4C42-83DB-41B746F3FE78}"/>
              </a:ext>
            </a:extLst>
          </p:cNvPr>
          <p:cNvSpPr txBox="1">
            <a:spLocks/>
          </p:cNvSpPr>
          <p:nvPr/>
        </p:nvSpPr>
        <p:spPr>
          <a:xfrm>
            <a:off x="11521440" y="128885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8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4209064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513EAD5-95E7-42A7-A25D-1495FDBAA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5012" y="1703401"/>
            <a:ext cx="3518781" cy="3518781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5459" y="333038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Достоинства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762431" y="1690683"/>
            <a:ext cx="4691530" cy="1515800"/>
            <a:chOff x="762431" y="2487320"/>
            <a:chExt cx="3304363" cy="1515800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487320"/>
              <a:ext cx="2816400" cy="15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Быстрое подключение и манипулирование файлами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762431" y="3793866"/>
            <a:ext cx="4691530" cy="1146468"/>
            <a:chOff x="762431" y="3856210"/>
            <a:chExt cx="3304363" cy="1146468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3856210"/>
              <a:ext cx="2816400" cy="11464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Доступ к данным и приложению с любого устройства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CD369C7D-C9A9-5F24-6258-E3ACD9DC95E4}"/>
              </a:ext>
            </a:extLst>
          </p:cNvPr>
          <p:cNvGrpSpPr/>
          <p:nvPr/>
        </p:nvGrpSpPr>
        <p:grpSpPr>
          <a:xfrm>
            <a:off x="755091" y="4854661"/>
            <a:ext cx="4698870" cy="777136"/>
            <a:chOff x="755091" y="4632988"/>
            <a:chExt cx="3304363" cy="777136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id="{3C782D39-F719-CF92-371E-10D117BED68D}"/>
                </a:ext>
              </a:extLst>
            </p:cNvPr>
            <p:cNvCxnSpPr/>
            <p:nvPr/>
          </p:nvCxnSpPr>
          <p:spPr>
            <a:xfrm>
              <a:off x="755091" y="502155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id="{4772CD6F-99B4-268C-5DCF-BFA1F1072659}"/>
                </a:ext>
              </a:extLst>
            </p:cNvPr>
            <p:cNvSpPr txBox="1"/>
            <p:nvPr/>
          </p:nvSpPr>
          <p:spPr>
            <a:xfrm>
              <a:off x="1243054" y="4632988"/>
              <a:ext cx="2816400" cy="7771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Безопасность и открытость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755091" y="2765336"/>
            <a:ext cx="4698870" cy="1146468"/>
            <a:chOff x="755091" y="3264098"/>
            <a:chExt cx="3304363" cy="1146468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3264098"/>
              <a:ext cx="2816400" cy="11464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Красивый и продуманный интерфейс</a:t>
              </a:r>
            </a:p>
          </p:txBody>
        </p:sp>
      </p:grpSp>
      <p:sp>
        <p:nvSpPr>
          <p:cNvPr id="22" name="Номер слайда 2">
            <a:extLst>
              <a:ext uri="{FF2B5EF4-FFF2-40B4-BE49-F238E27FC236}">
                <a16:creationId xmlns:a16="http://schemas.microsoft.com/office/drawing/2014/main" id="{38C4D40A-8819-402E-B51A-8A934905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1440" y="128885"/>
            <a:ext cx="478536" cy="365125"/>
          </a:xfrm>
        </p:spPr>
        <p:txBody>
          <a:bodyPr/>
          <a:lstStyle/>
          <a:p>
            <a:fld id="{1363E1C1-A028-4D4E-A8C8-9214D2A1B6C2}" type="slidenum">
              <a:rPr lang="ru-RU" sz="3200" smtClean="0"/>
              <a:t>9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3413147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24013</TotalTime>
  <Words>258</Words>
  <Application>Microsoft Office PowerPoint</Application>
  <PresentationFormat>Широкоэкранный</PresentationFormat>
  <Paragraphs>77</Paragraphs>
  <Slides>12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Calibri</vt:lpstr>
      <vt:lpstr>ALS Sector Regular</vt:lpstr>
      <vt:lpstr>Arial</vt:lpstr>
      <vt:lpstr>Calibri Light</vt:lpstr>
      <vt:lpstr>Тема Office</vt:lpstr>
      <vt:lpstr>Презентация PowerPoint</vt:lpstr>
      <vt:lpstr>Цель дипломного проектирования</vt:lpstr>
      <vt:lpstr>Задачи выпускной квалификационной работы</vt:lpstr>
      <vt:lpstr>Презентация PowerPoint</vt:lpstr>
      <vt:lpstr>Структура программы</vt:lpstr>
      <vt:lpstr>Функции</vt:lpstr>
      <vt:lpstr>Презентация PowerPoint</vt:lpstr>
      <vt:lpstr>Презентация PowerPoint</vt:lpstr>
      <vt:lpstr>Достоинства</vt:lpstr>
      <vt:lpstr>Экономическое обоснование</vt:lpstr>
      <vt:lpstr>Экономическое обоснование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Petrunin Artem</cp:lastModifiedBy>
  <cp:revision>72</cp:revision>
  <dcterms:created xsi:type="dcterms:W3CDTF">2022-04-18T20:35:07Z</dcterms:created>
  <dcterms:modified xsi:type="dcterms:W3CDTF">2023-06-22T00:20:39Z</dcterms:modified>
  <cp:category/>
</cp:coreProperties>
</file>

<file path=docProps/thumbnail.jpeg>
</file>